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2" r:id="rId3"/>
    <p:sldMasterId id="2147483675" r:id="rId4"/>
    <p:sldMasterId id="2147483678" r:id="rId5"/>
  </p:sldMasterIdLst>
  <p:notesMasterIdLst>
    <p:notesMasterId r:id="rId16"/>
  </p:notesMasterIdLst>
  <p:sldIdLst>
    <p:sldId id="257" r:id="rId6"/>
    <p:sldId id="269" r:id="rId7"/>
    <p:sldId id="262" r:id="rId8"/>
    <p:sldId id="264" r:id="rId9"/>
    <p:sldId id="265" r:id="rId10"/>
    <p:sldId id="266" r:id="rId11"/>
    <p:sldId id="271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66298-A7DD-44E6-A0E0-4A76B372B101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CEF17-BACD-4B02-9BE1-47E5A0D8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9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welcomes</a:t>
            </a:r>
            <a:r>
              <a:rPr lang="en-US" baseline="0" dirty="0" smtClean="0"/>
              <a:t> DHS and gives some opening remarks.</a:t>
            </a:r>
          </a:p>
          <a:p>
            <a:r>
              <a:rPr lang="en-US" baseline="0" dirty="0" smtClean="0"/>
              <a:t>Go around the room and do quick introductions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44">
              <a:defRPr/>
            </a:pPr>
            <a:fld id="{D4EF518A-1A04-4056-9E81-DBBFDD55F6DA}" type="slidenum">
              <a:rPr lang="en-US">
                <a:solidFill>
                  <a:prstClr val="black"/>
                </a:solidFill>
              </a:rPr>
              <a:pPr defTabSz="931744"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744">
              <a:defRPr/>
            </a:pPr>
            <a:r>
              <a:rPr lang="en-US" dirty="0" smtClean="0">
                <a:solidFill>
                  <a:prstClr val="black"/>
                </a:solidFill>
              </a:rPr>
              <a:t>Confidential &amp; Proprietary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518A-1A04-4056-9E81-DBBFDD55F6D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Confidential &amp; Proprietary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4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2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3133" y="4114800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cnet.centene.com/sites/ArkansasTotalCare/MarketingCommunications/ARTC_logo_stacke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032" y="712574"/>
            <a:ext cx="2448525" cy="19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42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2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3133" y="4114800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619876"/>
            <a:ext cx="2844800" cy="238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9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2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3133" y="4114800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cnet.centene.com/sites/ArkansasTotalCare/MarketingCommunications/ARTC_logo_stacke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032" y="712574"/>
            <a:ext cx="2448525" cy="19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7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19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8000" y="5340558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2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98" y="186681"/>
            <a:ext cx="9547747" cy="84583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99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97" y="1240918"/>
            <a:ext cx="1147208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161" y="76200"/>
            <a:ext cx="2064508" cy="5334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8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19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8000" y="5340558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98" y="186681"/>
            <a:ext cx="9547747" cy="84583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99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97" y="1240918"/>
            <a:ext cx="1147208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161" y="76200"/>
            <a:ext cx="2064508" cy="5334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2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2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3133" y="4114800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cnet.centene.com/sites/ArkansasTotalCare/MarketingCommunications/ARTC_logo_stacke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032" y="712574"/>
            <a:ext cx="2448525" cy="193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1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19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8000" y="5340558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48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98" y="186681"/>
            <a:ext cx="9547747" cy="84583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99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97" y="1240918"/>
            <a:ext cx="1147208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161" y="76200"/>
            <a:ext cx="2064508" cy="5334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3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10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0308" y="6614014"/>
            <a:ext cx="2844800" cy="238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3200" y="228601"/>
            <a:ext cx="9144000" cy="609599"/>
          </a:xfrm>
          <a:prstGeom prst="rect">
            <a:avLst/>
          </a:prstGeom>
        </p:spPr>
        <p:txBody>
          <a:bodyPr vert="horz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1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3133" y="2934136"/>
            <a:ext cx="6434067" cy="881653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200" b="0" i="0">
                <a:ln>
                  <a:noFill/>
                </a:ln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3133" y="4114800"/>
            <a:ext cx="6197600" cy="3819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88000" y="5334000"/>
            <a:ext cx="5994400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619876"/>
            <a:ext cx="2844800" cy="238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42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10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0308" y="6614014"/>
            <a:ext cx="2844800" cy="238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3200" y="228601"/>
            <a:ext cx="9144000" cy="609599"/>
          </a:xfrm>
          <a:prstGeom prst="rect">
            <a:avLst/>
          </a:prstGeom>
        </p:spPr>
        <p:txBody>
          <a:bodyPr vert="horz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9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6713295" y="6919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 descr="OrangeGradient_Wave_11inWide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281"/>
            <a:ext cx="12192000" cy="613719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4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6713295" y="6919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 descr="OrangeGradient_Wave_11inWide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281"/>
            <a:ext cx="12192000" cy="613719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angeGradient_Wave_11inWid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5350"/>
            <a:ext cx="12192000" cy="422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843" y="76200"/>
            <a:ext cx="2319826" cy="669388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8872" y="6619876"/>
            <a:ext cx="2844800" cy="238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1600" y="6552084"/>
            <a:ext cx="365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prstClr val="white"/>
                </a:solidFill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237788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angeGradient_Wave_11inWid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5350"/>
            <a:ext cx="12192000" cy="422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843" y="76200"/>
            <a:ext cx="2319826" cy="669388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8872" y="6619876"/>
            <a:ext cx="2844800" cy="238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1600" y="6552084"/>
            <a:ext cx="365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prstClr val="white"/>
                </a:solidFill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30783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6713295" y="6919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 descr="OrangeGradient_Wave_11inWide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281"/>
            <a:ext cx="12192000" cy="613719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bg1"/>
                </a:solidFill>
              </a:defRPr>
            </a:lvl1pPr>
          </a:lstStyle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3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en-US" b="1" dirty="0" smtClean="0"/>
              <a:t>ARTC PASSE </a:t>
            </a:r>
            <a:r>
              <a:rPr lang="en-US" b="1" dirty="0" smtClean="0"/>
              <a:t>AWA</a:t>
            </a:r>
            <a:br>
              <a:rPr lang="en-US" b="1" dirty="0" smtClean="0"/>
            </a:br>
            <a:r>
              <a:rPr lang="en-US" b="1" dirty="0" smtClean="0"/>
              <a:t>Presentation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3133" y="4229669"/>
            <a:ext cx="4648200" cy="381920"/>
          </a:xfrm>
        </p:spPr>
        <p:txBody>
          <a:bodyPr/>
          <a:lstStyle/>
          <a:p>
            <a:r>
              <a:rPr lang="en-US" i="0" dirty="0" smtClean="0"/>
              <a:t>July 10, </a:t>
            </a:r>
            <a:r>
              <a:rPr lang="en-US" i="0" dirty="0" smtClean="0"/>
              <a:t>2019</a:t>
            </a: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Accountability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6D1-3197-4110-89D2-7F0286700171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1236" y="1815813"/>
            <a:ext cx="5885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</a:rPr>
              <a:t>Questions</a:t>
            </a:r>
          </a:p>
          <a:p>
            <a:pPr lvl="1">
              <a:spcBef>
                <a:spcPct val="0"/>
              </a:spcBef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accent1"/>
                </a:solidFill>
              </a:rPr>
              <a:t>Feeback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+mn-lt"/>
              </a:rPr>
              <a:t>Agenda</a:t>
            </a:r>
            <a:endParaRPr lang="en-US" sz="40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i="1" dirty="0" smtClean="0"/>
              <a:t>Bryan Meldrum, Vice President, Provider Network &amp; Contracting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6D1-3197-4110-89D2-7F028670017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19919" y="2067715"/>
            <a:ext cx="11472081" cy="39436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2019 and Forward to 2020</a:t>
            </a:r>
            <a:endParaRPr lang="en-US" dirty="0" smtClean="0"/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to do now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will happen in the PCSP process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if the member needs a change in </a:t>
            </a:r>
            <a:r>
              <a:rPr lang="en-US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PCSP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about authorizations for other services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will happen after 1/1/2020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 / Feedback</a:t>
            </a:r>
            <a:endParaRPr lang="en-US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Confidential &amp; 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941510" y="4732904"/>
            <a:ext cx="8189915" cy="333829"/>
            <a:chOff x="447674" y="4694248"/>
            <a:chExt cx="8189915" cy="333829"/>
          </a:xfrm>
          <a:solidFill>
            <a:schemeClr val="accent2"/>
          </a:solidFill>
        </p:grpSpPr>
        <p:cxnSp>
          <p:nvCxnSpPr>
            <p:cNvPr id="20" name="Straight Connector 19"/>
            <p:cNvCxnSpPr/>
            <p:nvPr/>
          </p:nvCxnSpPr>
          <p:spPr>
            <a:xfrm>
              <a:off x="447674" y="4861163"/>
              <a:ext cx="8189915" cy="0"/>
            </a:xfrm>
            <a:prstGeom prst="line">
              <a:avLst/>
            </a:prstGeom>
            <a:grpFill/>
            <a:ln w="635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3251200" y="4694248"/>
              <a:ext cx="2718592" cy="333829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kern="0" spc="110" dirty="0">
                  <a:solidFill>
                    <a:srgbClr val="FFFFFF"/>
                  </a:solidFill>
                </a:rPr>
                <a:t>OUR BELIEFS</a:t>
              </a:r>
              <a:endParaRPr lang="en-US" b="1" dirty="0">
                <a:solidFill>
                  <a:srgbClr val="8C8986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94029" y="2939588"/>
            <a:ext cx="8235947" cy="803287"/>
            <a:chOff x="447674" y="2813804"/>
            <a:chExt cx="8235947" cy="803287"/>
          </a:xfrm>
        </p:grpSpPr>
        <p:grpSp>
          <p:nvGrpSpPr>
            <p:cNvPr id="23" name="Group 22"/>
            <p:cNvGrpSpPr/>
            <p:nvPr/>
          </p:nvGrpSpPr>
          <p:grpSpPr>
            <a:xfrm>
              <a:off x="447674" y="2813804"/>
              <a:ext cx="8189915" cy="333829"/>
              <a:chOff x="447674" y="2813804"/>
              <a:chExt cx="8189915" cy="333829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47674" y="3008174"/>
                <a:ext cx="8189915" cy="0"/>
              </a:xfrm>
              <a:prstGeom prst="line">
                <a:avLst/>
              </a:prstGeom>
              <a:ln w="6350" cmpd="sng"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ounded Rectangle 25"/>
              <p:cNvSpPr/>
              <p:nvPr/>
            </p:nvSpPr>
            <p:spPr>
              <a:xfrm>
                <a:off x="3251200" y="2813804"/>
                <a:ext cx="2718592" cy="33382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kern="0" spc="110" dirty="0">
                    <a:solidFill>
                      <a:srgbClr val="FFFFFF"/>
                    </a:solidFill>
                  </a:rPr>
                  <a:t>OUR MISSION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93705" y="3193898"/>
              <a:ext cx="8189916" cy="423193"/>
            </a:xfrm>
            <a:prstGeom prst="rect">
              <a:avLst/>
            </a:prstGeom>
            <a:noFill/>
          </p:spPr>
          <p:txBody>
            <a:bodyPr wrap="square" lIns="0" tIns="0" rIns="0" bIns="0" numCol="1" spcCol="0" rtlCol="0">
              <a:spAutoFit/>
            </a:bodyPr>
            <a:lstStyle/>
            <a:p>
              <a:pPr algn="ctr">
                <a:lnSpc>
                  <a:spcPts val="3300"/>
                </a:lnSpc>
              </a:pPr>
              <a:r>
                <a:rPr lang="en-US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Better health outcomes at lower costs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935336" y="2032738"/>
            <a:ext cx="8226424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/>
              </a:rPr>
              <a:t>Transforming the health of the community </a:t>
            </a:r>
          </a:p>
          <a:p>
            <a:pPr algn="ctr"/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/>
              </a:rPr>
              <a:t>one person at a time</a:t>
            </a:r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/>
              </a:rPr>
              <a:t> </a:t>
            </a: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72595" y="3833367"/>
            <a:ext cx="8202612" cy="816155"/>
            <a:chOff x="434977" y="3774233"/>
            <a:chExt cx="8202612" cy="816155"/>
          </a:xfrm>
        </p:grpSpPr>
        <p:grpSp>
          <p:nvGrpSpPr>
            <p:cNvPr id="29" name="Group 28"/>
            <p:cNvGrpSpPr/>
            <p:nvPr/>
          </p:nvGrpSpPr>
          <p:grpSpPr>
            <a:xfrm>
              <a:off x="447674" y="3774233"/>
              <a:ext cx="8189915" cy="333829"/>
              <a:chOff x="447674" y="3774233"/>
              <a:chExt cx="8189915" cy="333829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47674" y="3941148"/>
                <a:ext cx="8189915" cy="0"/>
              </a:xfrm>
              <a:prstGeom prst="line">
                <a:avLst/>
              </a:prstGeom>
              <a:ln w="6350" cmpd="sng"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ounded Rectangle 31"/>
              <p:cNvSpPr/>
              <p:nvPr/>
            </p:nvSpPr>
            <p:spPr>
              <a:xfrm>
                <a:off x="3251199" y="3774233"/>
                <a:ext cx="2692401" cy="33382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kern="0" spc="110" dirty="0">
                    <a:solidFill>
                      <a:srgbClr val="FFFFFF"/>
                    </a:solidFill>
                  </a:rPr>
                  <a:t>OUR BRAND PILLARS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434977" y="4167195"/>
              <a:ext cx="8202612" cy="423193"/>
            </a:xfrm>
            <a:prstGeom prst="rect">
              <a:avLst/>
            </a:prstGeom>
            <a:noFill/>
          </p:spPr>
          <p:txBody>
            <a:bodyPr wrap="square" lIns="0" tIns="0" rIns="0" bIns="0" numCol="1" spcCol="0" rtlCol="0">
              <a:spAutoFit/>
            </a:bodyPr>
            <a:lstStyle/>
            <a:p>
              <a:pPr algn="ctr">
                <a:lnSpc>
                  <a:spcPts val="3300"/>
                </a:lnSpc>
              </a:pPr>
              <a:r>
                <a:rPr lang="en-US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Focus on individuals      +      Active Local Involvement      +      Whole Health</a:t>
              </a:r>
            </a:p>
          </p:txBody>
        </p:sp>
      </p:grp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1880973" y="5117639"/>
          <a:ext cx="8523171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1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8395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We believe in treating the whole </a:t>
                      </a:r>
                      <a:b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person, not just the physical body.</a:t>
                      </a:r>
                    </a:p>
                    <a:p>
                      <a:pPr marL="171450" indent="-1714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We believe treating people with </a:t>
                      </a:r>
                      <a:b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kindness, respect and dignity </a:t>
                      </a:r>
                      <a:b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empowers healthy decisions. </a:t>
                      </a:r>
                    </a:p>
                    <a:p>
                      <a:endParaRPr lang="en-US" sz="13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We believe we have a responsibility to remove barriers and make it simple to get well, stay well and be well.</a:t>
                      </a:r>
                    </a:p>
                    <a:p>
                      <a:endParaRPr lang="en-US" sz="13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We believe local partnerships enables meaningful, accessible healthcare.</a:t>
                      </a:r>
                    </a:p>
                    <a:p>
                      <a:pPr marL="171450" indent="-1714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We believe healthier individuals create more vibrant families and communities.</a:t>
                      </a:r>
                    </a:p>
                    <a:p>
                      <a:endParaRPr lang="en-US" sz="13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4988" y="706069"/>
            <a:ext cx="624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AAC81E">
                    <a:lumMod val="75000"/>
                  </a:srgbClr>
                </a:solidFill>
              </a:rPr>
              <a:t>Helping Arkansas Live Better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745035" y="295751"/>
            <a:ext cx="2718592" cy="333829"/>
          </a:xfrm>
          <a:prstGeom prst="roundRect">
            <a:avLst/>
          </a:prstGeom>
          <a:solidFill>
            <a:srgbClr val="DF64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kern="0" spc="110" dirty="0">
                <a:solidFill>
                  <a:srgbClr val="FFFFFF"/>
                </a:solidFill>
              </a:rPr>
              <a:t>OUR PURPOSE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197934" y="1521451"/>
            <a:ext cx="3889246" cy="33382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kern="0" spc="110" dirty="0">
                <a:solidFill>
                  <a:srgbClr val="FFFFFF"/>
                </a:solidFill>
              </a:rPr>
              <a:t>CORPORATE PHILOSOPHY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616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Confidential &amp;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1840" y="915691"/>
            <a:ext cx="10631053" cy="5105400"/>
          </a:xfrm>
        </p:spPr>
        <p:txBody>
          <a:bodyPr/>
          <a:lstStyle/>
          <a:p>
            <a:r>
              <a:rPr lang="en-US" sz="2800" dirty="0"/>
              <a:t>All Waiver Plan </a:t>
            </a:r>
            <a:r>
              <a:rPr lang="en-US" sz="2800" dirty="0" smtClean="0"/>
              <a:t>billing and reimbursement </a:t>
            </a:r>
            <a:r>
              <a:rPr lang="en-US" sz="2800" dirty="0"/>
              <a:t>will remain the same until </a:t>
            </a:r>
            <a:r>
              <a:rPr lang="en-US" sz="2800" dirty="0" smtClean="0"/>
              <a:t>12/31/2019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to do now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1840" y="1988123"/>
            <a:ext cx="10631053" cy="474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Supported Living approved and billed as Daily Rate.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Labor /Fringe/ Overhead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Transportation</a:t>
            </a:r>
            <a:endParaRPr lang="en-US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SMS </a:t>
            </a:r>
          </a:p>
          <a:p>
            <a:pPr marL="120015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Billed through DD providers</a:t>
            </a:r>
          </a:p>
          <a:p>
            <a:pPr marL="120015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Submit with </a:t>
            </a:r>
            <a:r>
              <a:rPr lang="en-US" dirty="0" smtClean="0"/>
              <a:t>overhead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Adaptive Equipment</a:t>
            </a:r>
          </a:p>
          <a:p>
            <a:pPr marL="120015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Billed through DD providers</a:t>
            </a:r>
          </a:p>
          <a:p>
            <a:pPr marL="120015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Submit with </a:t>
            </a:r>
            <a:r>
              <a:rPr lang="en-US" dirty="0" smtClean="0"/>
              <a:t>overhead</a:t>
            </a:r>
            <a:endParaRPr lang="en-US" dirty="0"/>
          </a:p>
          <a:p>
            <a:pPr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Environmental Modifications</a:t>
            </a:r>
          </a:p>
          <a:p>
            <a:pPr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Billed through DD providers</a:t>
            </a:r>
          </a:p>
          <a:p>
            <a:pPr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Submit with </a:t>
            </a:r>
            <a:r>
              <a:rPr lang="en-US" dirty="0" smtClean="0"/>
              <a:t>overhead</a:t>
            </a:r>
            <a:endParaRPr lang="en-US" dirty="0"/>
          </a:p>
          <a:p>
            <a:pPr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Consultation</a:t>
            </a:r>
          </a:p>
          <a:p>
            <a:pPr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Billed through DD providers</a:t>
            </a:r>
          </a:p>
          <a:p>
            <a:pPr marL="74295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04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5691"/>
            <a:ext cx="11562080" cy="5105400"/>
          </a:xfrm>
        </p:spPr>
        <p:txBody>
          <a:bodyPr/>
          <a:lstStyle/>
          <a:p>
            <a:r>
              <a:rPr lang="en-US" sz="2800" dirty="0"/>
              <a:t>Waiver Plans will be reviewed and renewed in the PCSP </a:t>
            </a:r>
            <a:r>
              <a:rPr lang="en-US" sz="2800" dirty="0" smtClean="0"/>
              <a:t>development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will happen in the PCSP process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0240" y="2354745"/>
            <a:ext cx="10631053" cy="2703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Providers will submit a request for services justified by member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COLA </a:t>
            </a:r>
            <a:r>
              <a:rPr lang="en-US" sz="2400" dirty="0"/>
              <a:t>adjustments will be </a:t>
            </a:r>
            <a:r>
              <a:rPr lang="en-US" sz="2400" dirty="0" smtClean="0"/>
              <a:t>considered Maximum 1%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Hours </a:t>
            </a:r>
            <a:r>
              <a:rPr lang="en-US" sz="2400" dirty="0" smtClean="0"/>
              <a:t>and schedules will </a:t>
            </a:r>
            <a:r>
              <a:rPr lang="en-US" sz="2400" dirty="0"/>
              <a:t>be confirmed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Level of Care will be discussed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Plan for 1/1/2020 rate transition will be </a:t>
            </a:r>
            <a:r>
              <a:rPr lang="en-US" sz="2400" dirty="0" smtClean="0"/>
              <a:t>determined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Authorizations for approved continued services will be provided</a:t>
            </a:r>
            <a:endParaRPr lang="en-US" sz="2400" dirty="0"/>
          </a:p>
          <a:p>
            <a:pPr marL="74295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18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5691"/>
            <a:ext cx="11562080" cy="5105400"/>
          </a:xfrm>
        </p:spPr>
        <p:txBody>
          <a:bodyPr/>
          <a:lstStyle/>
          <a:p>
            <a:r>
              <a:rPr lang="en-US" sz="2800" dirty="0"/>
              <a:t>Waiver Plan Revisions and or Emergency Revisions will require a request for consideration of proposed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if the member needs a change in PCSP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0240" y="2354745"/>
            <a:ext cx="10631053" cy="196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Justification for change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Hours or schedule changes proposed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New services would need physician </a:t>
            </a:r>
            <a:r>
              <a:rPr lang="en-US" sz="2400" dirty="0" smtClean="0"/>
              <a:t>support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Daily Caps will remain in place</a:t>
            </a:r>
            <a:endParaRPr lang="en-US" sz="2400" dirty="0"/>
          </a:p>
          <a:p>
            <a:pPr marL="74295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81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5691"/>
            <a:ext cx="11562080" cy="5105400"/>
          </a:xfrm>
        </p:spPr>
        <p:txBody>
          <a:bodyPr/>
          <a:lstStyle/>
          <a:p>
            <a:r>
              <a:rPr lang="en-US" sz="2800" dirty="0" smtClean="0"/>
              <a:t>ARTC will not require authorizations on most services until 9/1/2019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about authorizations for other services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" y="1704505"/>
            <a:ext cx="10631053" cy="3442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an Authorization </a:t>
            </a:r>
            <a:r>
              <a:rPr lang="en-US" sz="2400" u="sng" dirty="0" smtClean="0"/>
              <a:t>is</a:t>
            </a:r>
            <a:r>
              <a:rPr lang="en-US" sz="2400" dirty="0" smtClean="0"/>
              <a:t> 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Authorizations will be required for all Inpatient services Acute/BH/ICF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services for members will require an authorization</a:t>
            </a:r>
          </a:p>
          <a:p>
            <a:pPr lvl="1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an Authorization </a:t>
            </a:r>
            <a:r>
              <a:rPr lang="en-US" sz="2400" u="sng" dirty="0" smtClean="0"/>
              <a:t>is not </a:t>
            </a:r>
            <a:r>
              <a:rPr lang="en-US" sz="2400" dirty="0" smtClean="0"/>
              <a:t>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Services with an existing authorization will be extended until 9/1/2019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additional service units are needed for an existing service ARTC will approve appropriate service units until 9/1/209</a:t>
            </a:r>
            <a:endParaRPr lang="en-US" sz="2400" dirty="0"/>
          </a:p>
          <a:p>
            <a:pPr marL="74295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67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5691"/>
            <a:ext cx="11562080" cy="5105400"/>
          </a:xfrm>
        </p:spPr>
        <p:txBody>
          <a:bodyPr/>
          <a:lstStyle/>
          <a:p>
            <a:r>
              <a:rPr lang="en-US" sz="2800" dirty="0" smtClean="0"/>
              <a:t>ARTC reimbursement </a:t>
            </a:r>
            <a:r>
              <a:rPr lang="en-US" sz="2800" dirty="0"/>
              <a:t>will change for Waiver Services on 1/1/2020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will happen after 1/1/2020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6400" y="1582585"/>
            <a:ext cx="10631053" cy="378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Supported Living approved and billed as Hourly Rate.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Labor /Fringe/ Overhead are included in the Hourly Rate.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Shared Staffing </a:t>
            </a:r>
            <a:r>
              <a:rPr lang="en-US" sz="2400" dirty="0" smtClean="0"/>
              <a:t>Level </a:t>
            </a:r>
            <a:r>
              <a:rPr lang="en-US" sz="2400" dirty="0"/>
              <a:t>1 $14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Shared Staffing </a:t>
            </a:r>
            <a:r>
              <a:rPr lang="en-US" sz="2400" dirty="0" smtClean="0"/>
              <a:t>Level </a:t>
            </a:r>
            <a:r>
              <a:rPr lang="en-US" sz="2400" dirty="0"/>
              <a:t>2 $16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On </a:t>
            </a:r>
            <a:r>
              <a:rPr lang="en-US" sz="2400" dirty="0" err="1"/>
              <a:t>on</a:t>
            </a:r>
            <a:r>
              <a:rPr lang="en-US" sz="2400" dirty="0"/>
              <a:t> one Staffing Level 3 $21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On </a:t>
            </a:r>
            <a:r>
              <a:rPr lang="en-US" sz="2400" dirty="0" err="1"/>
              <a:t>on</a:t>
            </a:r>
            <a:r>
              <a:rPr lang="en-US" sz="2400" dirty="0"/>
              <a:t> one Staffing Level 4 $23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/>
              <a:t>Custom Rate  Negotiated on a </a:t>
            </a:r>
            <a:r>
              <a:rPr lang="en-US" sz="2400" dirty="0" smtClean="0"/>
              <a:t>Case/Case basis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Transportation will be based on a mileage budget for each member and paid on a per mile basis @ $0.51/Mile</a:t>
            </a:r>
          </a:p>
          <a:p>
            <a:pPr marL="74295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1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5691"/>
            <a:ext cx="11562080" cy="5105400"/>
          </a:xfrm>
        </p:spPr>
        <p:txBody>
          <a:bodyPr/>
          <a:lstStyle/>
          <a:p>
            <a:r>
              <a:rPr lang="en-US" sz="2800" dirty="0" smtClean="0"/>
              <a:t>ARTC reimbursement </a:t>
            </a:r>
            <a:r>
              <a:rPr lang="en-US" sz="2800" dirty="0"/>
              <a:t>will change for Waiver Services on 1/1/2020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EFADD-6813-489E-8FB7-11BBF2FF54E3}" type="slidenum">
              <a:rPr lang="en-US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will happen after 1/1/2020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6400" y="1582585"/>
            <a:ext cx="10631053" cy="4521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Billed through DD providers or any 96 Type SMS provider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Reimbursement is based on a Fee Schedule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Adaptive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Any 96 Type Adaptive Equipment provider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Reimbursement is based on a bid process </a:t>
            </a:r>
            <a:r>
              <a:rPr lang="en-US" sz="2400" dirty="0" smtClean="0"/>
              <a:t>or </a:t>
            </a:r>
            <a:r>
              <a:rPr lang="en-US" sz="2400" dirty="0"/>
              <a:t>Fee Schedule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Environmental Modifications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Any 96 Type Environmental Modification provider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Reimbursement is based on a bid process </a:t>
            </a:r>
            <a:r>
              <a:rPr lang="en-US" sz="2400" dirty="0" smtClean="0"/>
              <a:t>or </a:t>
            </a:r>
            <a:r>
              <a:rPr lang="en-US" sz="2400" dirty="0"/>
              <a:t>Fee Schedule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Consultation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Billed through DD providers or Type 96 Consultation provider</a:t>
            </a:r>
          </a:p>
          <a:p>
            <a:pPr marL="74295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3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entene Health Plan Palett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58220"/>
      </a:accent1>
      <a:accent2>
        <a:srgbClr val="6E6E6E"/>
      </a:accent2>
      <a:accent3>
        <a:srgbClr val="AAC81E"/>
      </a:accent3>
      <a:accent4>
        <a:srgbClr val="A8005B"/>
      </a:accent4>
      <a:accent5>
        <a:srgbClr val="00B9E7"/>
      </a:accent5>
      <a:accent6>
        <a:srgbClr val="FDB913"/>
      </a:accent6>
      <a:hlink>
        <a:srgbClr val="F58220"/>
      </a:hlink>
      <a:folHlink>
        <a:srgbClr val="6E6E6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entene Health Plan Palett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58220"/>
      </a:accent1>
      <a:accent2>
        <a:srgbClr val="6E6E6E"/>
      </a:accent2>
      <a:accent3>
        <a:srgbClr val="AAC81E"/>
      </a:accent3>
      <a:accent4>
        <a:srgbClr val="A8005B"/>
      </a:accent4>
      <a:accent5>
        <a:srgbClr val="00B9E7"/>
      </a:accent5>
      <a:accent6>
        <a:srgbClr val="FDB913"/>
      </a:accent6>
      <a:hlink>
        <a:srgbClr val="F58220"/>
      </a:hlink>
      <a:folHlink>
        <a:srgbClr val="6E6E6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Custom 1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58220"/>
      </a:accent1>
      <a:accent2>
        <a:srgbClr val="6E6E6E"/>
      </a:accent2>
      <a:accent3>
        <a:srgbClr val="AAC81E"/>
      </a:accent3>
      <a:accent4>
        <a:srgbClr val="CB177D"/>
      </a:accent4>
      <a:accent5>
        <a:srgbClr val="00B9E7"/>
      </a:accent5>
      <a:accent6>
        <a:srgbClr val="FDB913"/>
      </a:accent6>
      <a:hlink>
        <a:srgbClr val="F58220"/>
      </a:hlink>
      <a:folHlink>
        <a:srgbClr val="6E6E6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Custom 1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58220"/>
      </a:accent1>
      <a:accent2>
        <a:srgbClr val="6E6E6E"/>
      </a:accent2>
      <a:accent3>
        <a:srgbClr val="AAC81E"/>
      </a:accent3>
      <a:accent4>
        <a:srgbClr val="CB177D"/>
      </a:accent4>
      <a:accent5>
        <a:srgbClr val="00B9E7"/>
      </a:accent5>
      <a:accent6>
        <a:srgbClr val="FDB913"/>
      </a:accent6>
      <a:hlink>
        <a:srgbClr val="F58220"/>
      </a:hlink>
      <a:folHlink>
        <a:srgbClr val="6E6E6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Centene Health Plan Palett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58220"/>
      </a:accent1>
      <a:accent2>
        <a:srgbClr val="6E6E6E"/>
      </a:accent2>
      <a:accent3>
        <a:srgbClr val="AAC81E"/>
      </a:accent3>
      <a:accent4>
        <a:srgbClr val="A8005B"/>
      </a:accent4>
      <a:accent5>
        <a:srgbClr val="00B9E7"/>
      </a:accent5>
      <a:accent6>
        <a:srgbClr val="FDB913"/>
      </a:accent6>
      <a:hlink>
        <a:srgbClr val="F58220"/>
      </a:hlink>
      <a:folHlink>
        <a:srgbClr val="6E6E6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511</Words>
  <Application>Microsoft Office PowerPoint</Application>
  <PresentationFormat>Widescreen</PresentationFormat>
  <Paragraphs>112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1_Office Theme</vt:lpstr>
      <vt:lpstr>3_Office Theme</vt:lpstr>
      <vt:lpstr>1_Custom Design</vt:lpstr>
      <vt:lpstr>2_Custom Design</vt:lpstr>
      <vt:lpstr>2_Office Theme</vt:lpstr>
      <vt:lpstr>ARTC PASSE AWA Presentation</vt:lpstr>
      <vt:lpstr>Agenda</vt:lpstr>
      <vt:lpstr>PowerPoint Presentation</vt:lpstr>
      <vt:lpstr>What to do now</vt:lpstr>
      <vt:lpstr>What will happen in the PCSP process</vt:lpstr>
      <vt:lpstr>What if the member needs a change in PCSP</vt:lpstr>
      <vt:lpstr>What about authorizations for other services</vt:lpstr>
      <vt:lpstr>What will happen after 1/1/2020</vt:lpstr>
      <vt:lpstr>What will happen after 1/1/2020</vt:lpstr>
      <vt:lpstr>Training &amp; Accountability Timeline</vt:lpstr>
    </vt:vector>
  </TitlesOfParts>
  <Company>Centene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Meldrum</dc:creator>
  <cp:lastModifiedBy>Bryan Meldrum</cp:lastModifiedBy>
  <cp:revision>11</cp:revision>
  <dcterms:created xsi:type="dcterms:W3CDTF">2019-05-14T02:03:13Z</dcterms:created>
  <dcterms:modified xsi:type="dcterms:W3CDTF">2019-07-08T18:00:02Z</dcterms:modified>
</cp:coreProperties>
</file>